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5"/>
  </p:normalViewPr>
  <p:slideViewPr>
    <p:cSldViewPr>
      <p:cViewPr varScale="1">
        <p:scale>
          <a:sx n="96" d="100"/>
          <a:sy n="96" d="100"/>
        </p:scale>
        <p:origin x="192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578985" cy="6858000"/>
          </a:xfrm>
          <a:custGeom>
            <a:avLst/>
            <a:gdLst/>
            <a:ahLst/>
            <a:cxnLst/>
            <a:rect l="l" t="t" r="r" b="b"/>
            <a:pathLst>
              <a:path w="4578985" h="6858000">
                <a:moveTo>
                  <a:pt x="4578723" y="0"/>
                </a:moveTo>
                <a:lnTo>
                  <a:pt x="0" y="0"/>
                </a:lnTo>
                <a:lnTo>
                  <a:pt x="0" y="6858000"/>
                </a:lnTo>
                <a:lnTo>
                  <a:pt x="2790723" y="6858000"/>
                </a:lnTo>
                <a:lnTo>
                  <a:pt x="4578723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6672580" cy="805815"/>
          </a:xfrm>
          <a:custGeom>
            <a:avLst/>
            <a:gdLst/>
            <a:ahLst/>
            <a:cxnLst/>
            <a:rect l="l" t="t" r="r" b="b"/>
            <a:pathLst>
              <a:path w="6672580" h="805815">
                <a:moveTo>
                  <a:pt x="6672042" y="0"/>
                </a:moveTo>
                <a:lnTo>
                  <a:pt x="0" y="805571"/>
                </a:lnTo>
              </a:path>
            </a:pathLst>
          </a:custGeom>
          <a:ln w="12700">
            <a:solidFill>
              <a:srgbClr val="FFD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14059" y="1"/>
            <a:ext cx="510540" cy="6858000"/>
          </a:xfrm>
          <a:custGeom>
            <a:avLst/>
            <a:gdLst/>
            <a:ahLst/>
            <a:cxnLst/>
            <a:rect l="l" t="t" r="r" b="b"/>
            <a:pathLst>
              <a:path w="510539" h="6858000">
                <a:moveTo>
                  <a:pt x="0" y="6857998"/>
                </a:moveTo>
                <a:lnTo>
                  <a:pt x="510363" y="0"/>
                </a:lnTo>
              </a:path>
            </a:pathLst>
          </a:custGeom>
          <a:ln w="12700">
            <a:solidFill>
              <a:srgbClr val="FFD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602476" y="365122"/>
            <a:ext cx="589915" cy="6492875"/>
          </a:xfrm>
          <a:custGeom>
            <a:avLst/>
            <a:gdLst/>
            <a:ahLst/>
            <a:cxnLst/>
            <a:rect l="l" t="t" r="r" b="b"/>
            <a:pathLst>
              <a:path w="589915" h="6492875">
                <a:moveTo>
                  <a:pt x="0" y="6492877"/>
                </a:moveTo>
                <a:lnTo>
                  <a:pt x="589522" y="0"/>
                </a:lnTo>
              </a:path>
            </a:pathLst>
          </a:custGeom>
          <a:ln w="12700">
            <a:solidFill>
              <a:srgbClr val="FFD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358924" y="0"/>
            <a:ext cx="2833370" cy="1669414"/>
          </a:xfrm>
          <a:custGeom>
            <a:avLst/>
            <a:gdLst/>
            <a:ahLst/>
            <a:cxnLst/>
            <a:rect l="l" t="t" r="r" b="b"/>
            <a:pathLst>
              <a:path w="2833370" h="1669414">
                <a:moveTo>
                  <a:pt x="2833076" y="1669312"/>
                </a:moveTo>
                <a:lnTo>
                  <a:pt x="0" y="0"/>
                </a:lnTo>
              </a:path>
            </a:pathLst>
          </a:custGeom>
          <a:ln w="12700">
            <a:solidFill>
              <a:srgbClr val="FFD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6049920"/>
            <a:ext cx="6843395" cy="808355"/>
          </a:xfrm>
          <a:custGeom>
            <a:avLst/>
            <a:gdLst/>
            <a:ahLst/>
            <a:cxnLst/>
            <a:rect l="l" t="t" r="r" b="b"/>
            <a:pathLst>
              <a:path w="6843395" h="808354">
                <a:moveTo>
                  <a:pt x="6843299" y="808079"/>
                </a:moveTo>
                <a:lnTo>
                  <a:pt x="0" y="0"/>
                </a:lnTo>
              </a:path>
            </a:pathLst>
          </a:custGeom>
          <a:ln w="12700">
            <a:solidFill>
              <a:srgbClr val="FFD7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623279" y="0"/>
            <a:ext cx="9568815" cy="6858000"/>
          </a:xfrm>
          <a:custGeom>
            <a:avLst/>
            <a:gdLst/>
            <a:ahLst/>
            <a:cxnLst/>
            <a:rect l="l" t="t" r="r" b="b"/>
            <a:pathLst>
              <a:path w="9568815" h="6858000">
                <a:moveTo>
                  <a:pt x="9568721" y="0"/>
                </a:moveTo>
                <a:lnTo>
                  <a:pt x="1955446" y="0"/>
                </a:lnTo>
                <a:lnTo>
                  <a:pt x="167445" y="6857997"/>
                </a:lnTo>
                <a:lnTo>
                  <a:pt x="0" y="6857997"/>
                </a:lnTo>
                <a:lnTo>
                  <a:pt x="9568721" y="6857999"/>
                </a:lnTo>
                <a:lnTo>
                  <a:pt x="9568721" y="0"/>
                </a:lnTo>
                <a:close/>
              </a:path>
            </a:pathLst>
          </a:custGeom>
          <a:solidFill>
            <a:srgbClr val="FFD7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0724" y="0"/>
            <a:ext cx="9401275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250443"/>
            <a:ext cx="3762375" cy="118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5976" y="343915"/>
            <a:ext cx="3849632" cy="1174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6073" y="2052828"/>
            <a:ext cx="8439150" cy="2235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0087" y="609600"/>
            <a:ext cx="3762375" cy="118364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5"/>
              </a:spcBef>
            </a:pPr>
            <a:r>
              <a:rPr sz="4000" dirty="0">
                <a:solidFill>
                  <a:srgbClr val="1A202C"/>
                </a:solidFill>
                <a:latin typeface="Calibri"/>
                <a:cs typeface="Calibri"/>
              </a:rPr>
              <a:t>Storytelling</a:t>
            </a:r>
            <a:r>
              <a:rPr sz="4000" spc="-160" dirty="0">
                <a:solidFill>
                  <a:srgbClr val="1A202C"/>
                </a:solidFill>
                <a:latin typeface="Calibri"/>
                <a:cs typeface="Calibri"/>
              </a:rPr>
              <a:t> </a:t>
            </a:r>
            <a:r>
              <a:rPr sz="4000" spc="-20" dirty="0">
                <a:solidFill>
                  <a:srgbClr val="1A202C"/>
                </a:solidFill>
                <a:latin typeface="Calibri"/>
                <a:cs typeface="Calibri"/>
              </a:rPr>
              <a:t>Case </a:t>
            </a:r>
            <a:r>
              <a:rPr sz="4000" dirty="0">
                <a:solidFill>
                  <a:srgbClr val="1A202C"/>
                </a:solidFill>
                <a:latin typeface="Calibri"/>
                <a:cs typeface="Calibri"/>
              </a:rPr>
              <a:t>Study:</a:t>
            </a:r>
            <a:r>
              <a:rPr sz="4000" spc="-90" dirty="0">
                <a:solidFill>
                  <a:srgbClr val="1A202C"/>
                </a:solidFill>
                <a:latin typeface="Calibri"/>
                <a:cs typeface="Calibri"/>
              </a:rPr>
              <a:t> </a:t>
            </a:r>
            <a:r>
              <a:rPr sz="4000" dirty="0">
                <a:solidFill>
                  <a:srgbClr val="1A202C"/>
                </a:solidFill>
                <a:latin typeface="Calibri"/>
                <a:cs typeface="Calibri"/>
              </a:rPr>
              <a:t>Airbnb,</a:t>
            </a:r>
            <a:r>
              <a:rPr sz="4000" spc="-85" dirty="0">
                <a:solidFill>
                  <a:srgbClr val="1A202C"/>
                </a:solidFill>
                <a:latin typeface="Calibri"/>
                <a:cs typeface="Calibri"/>
              </a:rPr>
              <a:t> </a:t>
            </a:r>
            <a:r>
              <a:rPr sz="4000" spc="-35" dirty="0">
                <a:solidFill>
                  <a:srgbClr val="1A202C"/>
                </a:solidFill>
                <a:latin typeface="Calibri"/>
                <a:cs typeface="Calibri"/>
              </a:rPr>
              <a:t>NY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3237922"/>
            <a:ext cx="2943860" cy="38215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2590"/>
              </a:lnSpc>
              <a:spcBef>
                <a:spcPts val="380"/>
              </a:spcBef>
            </a:pPr>
            <a:r>
              <a:rPr lang="en-IN" sz="2350" dirty="0" err="1">
                <a:solidFill>
                  <a:srgbClr val="595959"/>
                </a:solidFill>
                <a:latin typeface="Tahoma"/>
                <a:cs typeface="Tahoma"/>
              </a:rPr>
              <a:t>Biplab</a:t>
            </a:r>
            <a:r>
              <a:rPr lang="en-IN" sz="2350" spc="-90" dirty="0">
                <a:solidFill>
                  <a:srgbClr val="595959"/>
                </a:solidFill>
                <a:latin typeface="Tahoma"/>
                <a:cs typeface="Tahoma"/>
              </a:rPr>
              <a:t> </a:t>
            </a:r>
            <a:r>
              <a:rPr lang="en-IN" sz="2350" spc="-25" dirty="0">
                <a:solidFill>
                  <a:srgbClr val="595959"/>
                </a:solidFill>
                <a:latin typeface="Tahoma"/>
                <a:cs typeface="Tahoma"/>
              </a:rPr>
              <a:t>Mondal</a:t>
            </a:r>
            <a:endParaRPr sz="23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8980" rIns="0" bIns="0" rtlCol="0">
            <a:spAutoFit/>
          </a:bodyPr>
          <a:lstStyle/>
          <a:p>
            <a:pPr marL="464184">
              <a:lnSpc>
                <a:spcPct val="100000"/>
              </a:lnSpc>
              <a:spcBef>
                <a:spcPts val="100"/>
              </a:spcBef>
            </a:pPr>
            <a:r>
              <a:rPr dirty="0"/>
              <a:t>Popular</a:t>
            </a:r>
            <a:r>
              <a:rPr spc="-180" dirty="0"/>
              <a:t> </a:t>
            </a:r>
            <a:r>
              <a:rPr spc="-10" dirty="0"/>
              <a:t>Neighborhoods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12" y="621437"/>
            <a:ext cx="7348228" cy="56994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2858" y="1678940"/>
            <a:ext cx="4150360" cy="3030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 algn="just">
              <a:lnSpc>
                <a:spcPct val="100400"/>
              </a:lnSpc>
              <a:spcBef>
                <a:spcPts val="9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8450" algn="l"/>
              </a:tabLst>
            </a:pP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Bedford-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Stuyvesant</a:t>
            </a:r>
            <a:r>
              <a:rPr sz="18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1800" spc="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Brooklyn</a:t>
            </a:r>
            <a:r>
              <a:rPr sz="1800" spc="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most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popular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1,10,352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of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reviews</a:t>
            </a:r>
            <a:r>
              <a:rPr sz="1800" spc="26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800" spc="27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total</a:t>
            </a:r>
            <a:r>
              <a:rPr sz="1800" spc="265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followed</a:t>
            </a:r>
            <a:r>
              <a:rPr sz="1800" spc="265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Williamsburg.</a:t>
            </a:r>
            <a:endParaRPr sz="1800">
              <a:latin typeface="Trebuchet MS"/>
              <a:cs typeface="Trebuchet MS"/>
            </a:endParaRPr>
          </a:p>
          <a:p>
            <a:pPr marL="298450" marR="5715" indent="-285750" algn="just">
              <a:lnSpc>
                <a:spcPct val="99400"/>
              </a:lnSpc>
              <a:spcBef>
                <a:spcPts val="107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845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Harlem</a:t>
            </a:r>
            <a:r>
              <a:rPr sz="1800" spc="2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from</a:t>
            </a:r>
            <a:r>
              <a:rPr sz="1800" spc="28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Manhattan</a:t>
            </a:r>
            <a:r>
              <a:rPr sz="1800" spc="2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got</a:t>
            </a:r>
            <a:r>
              <a:rPr sz="1800" spc="2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reviews</a:t>
            </a:r>
            <a:r>
              <a:rPr sz="1800" spc="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followed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Hell’s</a:t>
            </a:r>
            <a:r>
              <a:rPr sz="1800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kitchen.</a:t>
            </a:r>
            <a:endParaRPr sz="1800">
              <a:latin typeface="Trebuchet MS"/>
              <a:cs typeface="Trebuchet MS"/>
            </a:endParaRPr>
          </a:p>
          <a:p>
            <a:pPr marL="298450" marR="5080" indent="-285750" algn="just">
              <a:lnSpc>
                <a:spcPct val="99400"/>
              </a:lnSpc>
              <a:spcBef>
                <a:spcPts val="1045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845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Higher</a:t>
            </a:r>
            <a:r>
              <a:rPr sz="18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satisfaction</a:t>
            </a:r>
            <a:r>
              <a:rPr sz="18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these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localities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means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higher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800" spc="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spc="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customer reviews.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5557" rIns="0" bIns="0" rtlCol="0">
            <a:spAutoFit/>
          </a:bodyPr>
          <a:lstStyle/>
          <a:p>
            <a:pPr marL="1315720" marR="5080" indent="-482600">
              <a:lnSpc>
                <a:spcPct val="100800"/>
              </a:lnSpc>
              <a:spcBef>
                <a:spcPts val="75"/>
              </a:spcBef>
            </a:pPr>
            <a:r>
              <a:rPr dirty="0"/>
              <a:t>Neighbourhood</a:t>
            </a:r>
            <a:r>
              <a:rPr spc="-135" dirty="0"/>
              <a:t> </a:t>
            </a:r>
            <a:r>
              <a:rPr spc="-25" dirty="0"/>
              <a:t>vs </a:t>
            </a:r>
            <a:r>
              <a:rPr spc="-10" dirty="0"/>
              <a:t>Availability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12" y="594804"/>
            <a:ext cx="7108531" cy="59657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6073" y="1636267"/>
            <a:ext cx="3697604" cy="3155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815" marR="6985" indent="-285750" algn="just">
              <a:lnSpc>
                <a:spcPct val="100400"/>
              </a:lnSpc>
              <a:spcBef>
                <a:spcPts val="9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Bedford</a:t>
            </a:r>
            <a:r>
              <a:rPr sz="1800" spc="265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availability</a:t>
            </a:r>
            <a:r>
              <a:rPr sz="1800" spc="27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27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800" spc="4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800" spc="4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its</a:t>
            </a:r>
            <a:r>
              <a:rPr sz="1800" spc="4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price</a:t>
            </a:r>
            <a:r>
              <a:rPr sz="1800" spc="4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4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800" spc="4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lower</a:t>
            </a:r>
            <a:r>
              <a:rPr sz="1800" spc="3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side.</a:t>
            </a:r>
            <a:r>
              <a:rPr sz="1800" spc="4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1800" spc="4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3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spc="4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good</a:t>
            </a:r>
            <a:r>
              <a:rPr sz="1800" spc="4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choice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customers.</a:t>
            </a:r>
            <a:endParaRPr sz="1800">
              <a:latin typeface="Trebuchet MS"/>
              <a:cs typeface="Trebuchet MS"/>
            </a:endParaRPr>
          </a:p>
          <a:p>
            <a:pPr marL="297815" marR="5715" indent="-285750">
              <a:lnSpc>
                <a:spcPts val="2110"/>
              </a:lnSpc>
              <a:spcBef>
                <a:spcPts val="1145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Harlem</a:t>
            </a:r>
            <a:r>
              <a:rPr sz="1800" spc="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follows</a:t>
            </a:r>
            <a:r>
              <a:rPr sz="1800" spc="3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same</a:t>
            </a:r>
            <a:r>
              <a:rPr sz="1800" spc="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trend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after</a:t>
            </a:r>
            <a:r>
              <a:rPr sz="18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Bedford.</a:t>
            </a:r>
            <a:endParaRPr sz="1800">
              <a:latin typeface="Trebuchet MS"/>
              <a:cs typeface="Trebuchet MS"/>
            </a:endParaRPr>
          </a:p>
          <a:p>
            <a:pPr marL="297815" marR="6350" indent="-285750">
              <a:lnSpc>
                <a:spcPct val="102200"/>
              </a:lnSpc>
              <a:spcBef>
                <a:spcPts val="925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Chelsea’s</a:t>
            </a:r>
            <a:r>
              <a:rPr sz="1800" spc="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availability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low</a:t>
            </a:r>
            <a:r>
              <a:rPr sz="1800" spc="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but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costly.</a:t>
            </a:r>
            <a:endParaRPr sz="1800">
              <a:latin typeface="Trebuchet MS"/>
              <a:cs typeface="Trebuchet MS"/>
            </a:endParaRPr>
          </a:p>
          <a:p>
            <a:pPr marL="297815" marR="5080" indent="-285750">
              <a:lnSpc>
                <a:spcPct val="101099"/>
              </a:lnSpc>
              <a:spcBef>
                <a:spcPts val="91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  <a:tab pos="1353185" algn="l"/>
                <a:tab pos="2000250" algn="l"/>
                <a:tab pos="2285365" algn="l"/>
                <a:tab pos="2843530" algn="l"/>
                <a:tab pos="3344545" algn="l"/>
              </a:tabLst>
            </a:pP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William’s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price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high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r>
              <a:rPr sz="18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availability.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Trebuchet MS"/>
                <a:cs typeface="Trebuchet MS"/>
              </a:rPr>
              <a:t>Objective: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073" y="2180844"/>
            <a:ext cx="8439785" cy="210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 algn="just">
              <a:lnSpc>
                <a:spcPct val="100000"/>
              </a:lnSpc>
              <a:spcBef>
                <a:spcPts val="100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Airbnb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online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platform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using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people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000" b="1" spc="-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rent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their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unused</a:t>
            </a:r>
            <a:r>
              <a:rPr sz="2000" b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accommodations.</a:t>
            </a:r>
            <a:endParaRPr sz="2000">
              <a:latin typeface="Trebuchet MS"/>
              <a:cs typeface="Trebuchet MS"/>
            </a:endParaRPr>
          </a:p>
          <a:p>
            <a:pPr marL="297815" indent="-285115" algn="just">
              <a:lnSpc>
                <a:spcPct val="100000"/>
              </a:lnSpc>
              <a:spcBef>
                <a:spcPts val="100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Airbnb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incurred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huge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loss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revenue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during</a:t>
            </a:r>
            <a:r>
              <a:rPr sz="2000" b="1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000" b="1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covid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time.</a:t>
            </a:r>
            <a:endParaRPr sz="20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000"/>
              </a:lnSpc>
              <a:spcBef>
                <a:spcPts val="98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Airbnb</a:t>
            </a:r>
            <a:r>
              <a:rPr sz="2000" b="1" spc="4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aiming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bring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up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000" b="1" spc="4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business</a:t>
            </a:r>
            <a:r>
              <a:rPr sz="2000" b="1" spc="4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again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b="1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ready</a:t>
            </a:r>
            <a:r>
              <a:rPr sz="2000" b="1" spc="4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provide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services to customers as</a:t>
            </a:r>
            <a:r>
              <a:rPr sz="2000" b="1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people have now</a:t>
            </a:r>
            <a:r>
              <a:rPr sz="2000" b="1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404040"/>
                </a:solidFill>
                <a:latin typeface="Trebuchet MS"/>
                <a:cs typeface="Trebuchet MS"/>
              </a:rPr>
              <a:t>started</a:t>
            </a:r>
            <a:r>
              <a:rPr sz="2000" b="1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404040"/>
                </a:solidFill>
                <a:latin typeface="Trebuchet MS"/>
                <a:cs typeface="Trebuchet MS"/>
              </a:rPr>
              <a:t>travelling again.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latin typeface="Trebuchet MS"/>
                <a:cs typeface="Trebuchet MS"/>
              </a:rPr>
              <a:t>Background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 algn="just">
              <a:lnSpc>
                <a:spcPct val="100000"/>
              </a:lnSpc>
              <a:spcBef>
                <a:spcPts val="110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dirty="0"/>
              <a:t>Airbnb</a:t>
            </a:r>
            <a:r>
              <a:rPr spc="-30" dirty="0"/>
              <a:t> </a:t>
            </a:r>
            <a:r>
              <a:rPr dirty="0"/>
              <a:t>has</a:t>
            </a:r>
            <a:r>
              <a:rPr spc="-25" dirty="0"/>
              <a:t> </a:t>
            </a:r>
            <a:r>
              <a:rPr dirty="0"/>
              <a:t>seen</a:t>
            </a:r>
            <a:r>
              <a:rPr spc="-3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major</a:t>
            </a:r>
            <a:r>
              <a:rPr spc="-30" dirty="0"/>
              <a:t> </a:t>
            </a:r>
            <a:r>
              <a:rPr dirty="0"/>
              <a:t>decline</a:t>
            </a:r>
            <a:r>
              <a:rPr spc="-2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revenue</a:t>
            </a:r>
            <a:r>
              <a:rPr spc="-35" dirty="0"/>
              <a:t> 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past</a:t>
            </a:r>
            <a:r>
              <a:rPr spc="-30" dirty="0"/>
              <a:t> </a:t>
            </a:r>
            <a:r>
              <a:rPr dirty="0"/>
              <a:t>few</a:t>
            </a:r>
            <a:r>
              <a:rPr spc="-25" dirty="0"/>
              <a:t> </a:t>
            </a:r>
            <a:r>
              <a:rPr spc="-10" dirty="0"/>
              <a:t>months.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1010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dirty="0"/>
              <a:t>Airbnb</a:t>
            </a:r>
            <a:r>
              <a:rPr spc="95" dirty="0"/>
              <a:t> </a:t>
            </a:r>
            <a:r>
              <a:rPr dirty="0"/>
              <a:t>wants</a:t>
            </a:r>
            <a:r>
              <a:rPr spc="105" dirty="0"/>
              <a:t> </a:t>
            </a:r>
            <a:r>
              <a:rPr dirty="0"/>
              <a:t>to</a:t>
            </a:r>
            <a:r>
              <a:rPr spc="105" dirty="0"/>
              <a:t> </a:t>
            </a:r>
            <a:r>
              <a:rPr dirty="0"/>
              <a:t>make</a:t>
            </a:r>
            <a:r>
              <a:rPr spc="100" dirty="0"/>
              <a:t> </a:t>
            </a:r>
            <a:r>
              <a:rPr dirty="0"/>
              <a:t>sure</a:t>
            </a:r>
            <a:r>
              <a:rPr spc="100" dirty="0"/>
              <a:t> </a:t>
            </a:r>
            <a:r>
              <a:rPr dirty="0"/>
              <a:t>that</a:t>
            </a:r>
            <a:r>
              <a:rPr spc="100" dirty="0"/>
              <a:t> </a:t>
            </a:r>
            <a:r>
              <a:rPr dirty="0"/>
              <a:t>it</a:t>
            </a:r>
            <a:r>
              <a:rPr spc="100" dirty="0"/>
              <a:t> </a:t>
            </a:r>
            <a:r>
              <a:rPr dirty="0"/>
              <a:t>is</a:t>
            </a:r>
            <a:r>
              <a:rPr spc="105" dirty="0"/>
              <a:t> </a:t>
            </a:r>
            <a:r>
              <a:rPr dirty="0"/>
              <a:t>fully</a:t>
            </a:r>
            <a:r>
              <a:rPr spc="100" dirty="0"/>
              <a:t> </a:t>
            </a:r>
            <a:r>
              <a:rPr dirty="0"/>
              <a:t>prepared</a:t>
            </a:r>
            <a:r>
              <a:rPr spc="100" dirty="0"/>
              <a:t> </a:t>
            </a:r>
            <a:r>
              <a:rPr dirty="0"/>
              <a:t>for</a:t>
            </a:r>
            <a:r>
              <a:rPr spc="100" dirty="0"/>
              <a:t> </a:t>
            </a:r>
            <a:r>
              <a:rPr dirty="0"/>
              <a:t>this</a:t>
            </a:r>
            <a:r>
              <a:rPr spc="105" dirty="0"/>
              <a:t> </a:t>
            </a:r>
            <a:r>
              <a:rPr dirty="0"/>
              <a:t>change</a:t>
            </a:r>
            <a:r>
              <a:rPr spc="100" dirty="0"/>
              <a:t> </a:t>
            </a:r>
            <a:r>
              <a:rPr spc="-25" dirty="0"/>
              <a:t>as </a:t>
            </a:r>
            <a:r>
              <a:rPr dirty="0"/>
              <a:t>now</a:t>
            </a:r>
            <a:r>
              <a:rPr spc="260" dirty="0"/>
              <a:t> </a:t>
            </a:r>
            <a:r>
              <a:rPr dirty="0"/>
              <a:t>the</a:t>
            </a:r>
            <a:r>
              <a:rPr spc="265" dirty="0"/>
              <a:t> </a:t>
            </a:r>
            <a:r>
              <a:rPr dirty="0"/>
              <a:t>restrictions</a:t>
            </a:r>
            <a:r>
              <a:rPr spc="275" dirty="0"/>
              <a:t> </a:t>
            </a:r>
            <a:r>
              <a:rPr dirty="0"/>
              <a:t>have</a:t>
            </a:r>
            <a:r>
              <a:rPr spc="265" dirty="0"/>
              <a:t> </a:t>
            </a:r>
            <a:r>
              <a:rPr dirty="0"/>
              <a:t>started</a:t>
            </a:r>
            <a:r>
              <a:rPr spc="265" dirty="0"/>
              <a:t> </a:t>
            </a:r>
            <a:r>
              <a:rPr dirty="0"/>
              <a:t>lifting</a:t>
            </a:r>
            <a:r>
              <a:rPr spc="265" dirty="0"/>
              <a:t> </a:t>
            </a:r>
            <a:r>
              <a:rPr dirty="0"/>
              <a:t>and</a:t>
            </a:r>
            <a:r>
              <a:rPr spc="270" dirty="0"/>
              <a:t> </a:t>
            </a:r>
            <a:r>
              <a:rPr dirty="0"/>
              <a:t>people</a:t>
            </a:r>
            <a:r>
              <a:rPr spc="265" dirty="0"/>
              <a:t> </a:t>
            </a:r>
            <a:r>
              <a:rPr dirty="0"/>
              <a:t>have</a:t>
            </a:r>
            <a:r>
              <a:rPr spc="265" dirty="0"/>
              <a:t> </a:t>
            </a:r>
            <a:r>
              <a:rPr dirty="0"/>
              <a:t>started</a:t>
            </a:r>
            <a:r>
              <a:rPr spc="265" dirty="0"/>
              <a:t> </a:t>
            </a:r>
            <a:r>
              <a:rPr spc="-25" dirty="0"/>
              <a:t>to </a:t>
            </a:r>
            <a:r>
              <a:rPr dirty="0"/>
              <a:t>travel</a:t>
            </a:r>
            <a:r>
              <a:rPr spc="-35" dirty="0"/>
              <a:t> </a:t>
            </a:r>
            <a:r>
              <a:rPr spc="-10" dirty="0"/>
              <a:t>more.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98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dirty="0"/>
              <a:t>So,</a:t>
            </a:r>
            <a:r>
              <a:rPr spc="225" dirty="0"/>
              <a:t> </a:t>
            </a:r>
            <a:r>
              <a:rPr dirty="0"/>
              <a:t>analysis</a:t>
            </a:r>
            <a:r>
              <a:rPr spc="229" dirty="0"/>
              <a:t> </a:t>
            </a:r>
            <a:r>
              <a:rPr dirty="0"/>
              <a:t>has</a:t>
            </a:r>
            <a:r>
              <a:rPr spc="229" dirty="0"/>
              <a:t> </a:t>
            </a:r>
            <a:r>
              <a:rPr dirty="0"/>
              <a:t>been</a:t>
            </a:r>
            <a:r>
              <a:rPr spc="225" dirty="0"/>
              <a:t> </a:t>
            </a:r>
            <a:r>
              <a:rPr dirty="0"/>
              <a:t>done</a:t>
            </a:r>
            <a:r>
              <a:rPr spc="225" dirty="0"/>
              <a:t> </a:t>
            </a:r>
            <a:r>
              <a:rPr dirty="0"/>
              <a:t>on</a:t>
            </a:r>
            <a:r>
              <a:rPr spc="225" dirty="0"/>
              <a:t> </a:t>
            </a:r>
            <a:r>
              <a:rPr dirty="0"/>
              <a:t>a</a:t>
            </a:r>
            <a:r>
              <a:rPr spc="225" dirty="0"/>
              <a:t> </a:t>
            </a:r>
            <a:r>
              <a:rPr dirty="0"/>
              <a:t>dataset</a:t>
            </a:r>
            <a:r>
              <a:rPr spc="220" dirty="0"/>
              <a:t> </a:t>
            </a:r>
            <a:r>
              <a:rPr dirty="0"/>
              <a:t>consisting</a:t>
            </a:r>
            <a:r>
              <a:rPr spc="220" dirty="0"/>
              <a:t> </a:t>
            </a:r>
            <a:r>
              <a:rPr dirty="0"/>
              <a:t>of</a:t>
            </a:r>
            <a:r>
              <a:rPr spc="225" dirty="0"/>
              <a:t> </a:t>
            </a:r>
            <a:r>
              <a:rPr dirty="0"/>
              <a:t>various</a:t>
            </a:r>
            <a:r>
              <a:rPr spc="229" dirty="0"/>
              <a:t> </a:t>
            </a:r>
            <a:r>
              <a:rPr spc="-10" dirty="0"/>
              <a:t>Airbnb </a:t>
            </a:r>
            <a:r>
              <a:rPr dirty="0"/>
              <a:t>listings</a:t>
            </a:r>
            <a:r>
              <a:rPr spc="-2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New</a:t>
            </a:r>
            <a:r>
              <a:rPr spc="-60" dirty="0"/>
              <a:t> </a:t>
            </a:r>
            <a:r>
              <a:rPr spc="-20" dirty="0"/>
              <a:t>York.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9211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Trebuchet MS"/>
                <a:cs typeface="Trebuchet MS"/>
              </a:rPr>
              <a:t>Data</a:t>
            </a:r>
            <a:r>
              <a:rPr sz="3600" b="0" spc="-60" dirty="0">
                <a:latin typeface="Trebuchet MS"/>
                <a:cs typeface="Trebuchet MS"/>
              </a:rPr>
              <a:t> </a:t>
            </a:r>
            <a:r>
              <a:rPr sz="3600" b="0" spc="-10" dirty="0">
                <a:latin typeface="Trebuchet MS"/>
                <a:cs typeface="Trebuchet MS"/>
              </a:rPr>
              <a:t>Preparation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073" y="2052828"/>
            <a:ext cx="8168005" cy="13208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0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spc="-135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20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remove</a:t>
            </a:r>
            <a:r>
              <a:rPr sz="20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any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missing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duplicates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data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been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cleaned.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1010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Insignificant</a:t>
            </a:r>
            <a:r>
              <a:rPr sz="20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columns</a:t>
            </a:r>
            <a:r>
              <a:rPr sz="20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20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been</a:t>
            </a:r>
            <a:r>
              <a:rPr sz="20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dropped.</a:t>
            </a:r>
            <a:endParaRPr sz="2000">
              <a:latin typeface="Trebuchet MS"/>
              <a:cs typeface="Trebuchet MS"/>
            </a:endParaRPr>
          </a:p>
          <a:p>
            <a:pPr marL="354965" indent="-342265">
              <a:lnSpc>
                <a:spcPct val="100000"/>
              </a:lnSpc>
              <a:spcBef>
                <a:spcPts val="98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35496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Outliers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been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identified.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2898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Top</a:t>
            </a:r>
            <a:r>
              <a:rPr spc="-55" dirty="0"/>
              <a:t> </a:t>
            </a:r>
            <a:r>
              <a:rPr dirty="0"/>
              <a:t>10</a:t>
            </a:r>
            <a:r>
              <a:rPr spc="-45" dirty="0"/>
              <a:t> </a:t>
            </a:r>
            <a:r>
              <a:rPr spc="-20" dirty="0"/>
              <a:t>Host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191" y="1751076"/>
            <a:ext cx="4117340" cy="302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 algn="just">
              <a:lnSpc>
                <a:spcPct val="100000"/>
              </a:lnSpc>
              <a:spcBef>
                <a:spcPts val="100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Host</a:t>
            </a:r>
            <a:r>
              <a:rPr sz="2000" spc="2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Sonder</a:t>
            </a:r>
            <a:r>
              <a:rPr sz="20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(id</a:t>
            </a:r>
            <a:r>
              <a:rPr sz="2000" spc="2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219517861),</a:t>
            </a:r>
            <a:r>
              <a:rPr sz="20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booked</a:t>
            </a:r>
            <a:r>
              <a:rPr sz="2000" spc="4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000" spc="48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greatest</a:t>
            </a:r>
            <a:r>
              <a:rPr sz="2000" spc="48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2000" spc="4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times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327.</a:t>
            </a:r>
            <a:endParaRPr sz="20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000"/>
              </a:lnSpc>
              <a:spcBef>
                <a:spcPts val="100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Blueground</a:t>
            </a:r>
            <a:r>
              <a:rPr sz="2000" spc="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000" spc="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20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highest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booking</a:t>
            </a:r>
            <a:r>
              <a:rPr sz="20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host.</a:t>
            </a:r>
            <a:endParaRPr sz="20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000"/>
              </a:lnSpc>
              <a:spcBef>
                <a:spcPts val="985"/>
              </a:spcBef>
              <a:buClr>
                <a:srgbClr val="90C226"/>
              </a:buClr>
              <a:buSzPct val="80000"/>
              <a:buFont typeface="Wingdings"/>
              <a:buChar char=""/>
              <a:tabLst>
                <a:tab pos="29781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2000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there</a:t>
            </a:r>
            <a:r>
              <a:rPr sz="2000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2000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000" spc="45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other</a:t>
            </a:r>
            <a:r>
              <a:rPr sz="2000" spc="4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hosts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like</a:t>
            </a:r>
            <a:r>
              <a:rPr sz="2000" spc="4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Kara,</a:t>
            </a:r>
            <a:r>
              <a:rPr sz="2000" spc="40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Ken,</a:t>
            </a:r>
            <a:r>
              <a:rPr sz="2000" spc="40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Pranjal,</a:t>
            </a:r>
            <a:r>
              <a:rPr sz="2000" spc="40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Jeremy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Mike</a:t>
            </a:r>
            <a:r>
              <a:rPr sz="20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2000" spc="3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fall</a:t>
            </a:r>
            <a:r>
              <a:rPr sz="20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under</a:t>
            </a:r>
            <a:r>
              <a:rPr sz="20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top</a:t>
            </a:r>
            <a:r>
              <a:rPr sz="2000" spc="3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rebuchet MS"/>
                <a:cs typeface="Trebuchet MS"/>
              </a:rPr>
              <a:t>10 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hosts.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12" y="506027"/>
            <a:ext cx="6984244" cy="56018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903" y="343915"/>
            <a:ext cx="34817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  <a:spcBef>
                <a:spcPts val="100"/>
              </a:spcBef>
            </a:pPr>
            <a:r>
              <a:rPr dirty="0"/>
              <a:t>Room</a:t>
            </a:r>
            <a:r>
              <a:rPr spc="-40" dirty="0"/>
              <a:t> </a:t>
            </a:r>
            <a:r>
              <a:rPr dirty="0"/>
              <a:t>type</a:t>
            </a:r>
            <a:r>
              <a:rPr spc="-4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spc="-10" dirty="0"/>
              <a:t>respect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Neighbourhood</a:t>
            </a:r>
            <a:r>
              <a:rPr spc="-80" dirty="0"/>
              <a:t> </a:t>
            </a:r>
            <a:r>
              <a:rPr spc="-10" dirty="0"/>
              <a:t>group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5240"/>
            <a:ext cx="6976872" cy="37612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825" y="1292352"/>
            <a:ext cx="4817110" cy="42868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7180" marR="5080" indent="-284480" algn="just">
              <a:lnSpc>
                <a:spcPct val="98200"/>
              </a:lnSpc>
              <a:spcBef>
                <a:spcPts val="135"/>
              </a:spcBef>
              <a:buClr>
                <a:srgbClr val="90C226"/>
              </a:buClr>
              <a:buSzPct val="82352"/>
              <a:buFont typeface="Arial MT"/>
              <a:buChar char="•"/>
              <a:tabLst>
                <a:tab pos="298450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Three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types</a:t>
            </a:r>
            <a:r>
              <a:rPr sz="1700" spc="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rooms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700" spc="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available</a:t>
            </a:r>
            <a:r>
              <a:rPr sz="1700" spc="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-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Entire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home/Apartment,</a:t>
            </a:r>
            <a:r>
              <a:rPr sz="1700" spc="2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Private</a:t>
            </a:r>
            <a:r>
              <a:rPr sz="1700" spc="229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room</a:t>
            </a:r>
            <a:r>
              <a:rPr sz="1700" spc="229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700" spc="229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shared 	room.</a:t>
            </a:r>
            <a:endParaRPr sz="1700">
              <a:latin typeface="Trebuchet MS"/>
              <a:cs typeface="Trebuchet MS"/>
            </a:endParaRPr>
          </a:p>
          <a:p>
            <a:pPr marL="297180" marR="5080" indent="-284480" algn="just">
              <a:lnSpc>
                <a:spcPct val="100600"/>
              </a:lnSpc>
              <a:spcBef>
                <a:spcPts val="1045"/>
              </a:spcBef>
              <a:buClr>
                <a:srgbClr val="90C226"/>
              </a:buClr>
              <a:buSzPct val="82352"/>
              <a:buFont typeface="Arial MT"/>
              <a:buChar char="•"/>
              <a:tabLst>
                <a:tab pos="298450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Customers</a:t>
            </a:r>
            <a:r>
              <a:rPr sz="1700" spc="114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appear</a:t>
            </a:r>
            <a:r>
              <a:rPr sz="1700" spc="1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700" spc="1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prefer</a:t>
            </a:r>
            <a:r>
              <a:rPr sz="1700" spc="1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entire</a:t>
            </a:r>
            <a:r>
              <a:rPr sz="1700" spc="1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homes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(52%),</a:t>
            </a:r>
            <a:r>
              <a:rPr sz="1700" spc="2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private</a:t>
            </a:r>
            <a:r>
              <a:rPr sz="1700" spc="2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rooms</a:t>
            </a:r>
            <a:r>
              <a:rPr sz="17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(45%)</a:t>
            </a:r>
            <a:r>
              <a:rPr sz="1700" spc="2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7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comparison</a:t>
            </a:r>
            <a:r>
              <a:rPr sz="1700" spc="2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to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shared</a:t>
            </a:r>
            <a:r>
              <a:rPr sz="17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rooms</a:t>
            </a:r>
            <a:r>
              <a:rPr sz="17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(2.4%).</a:t>
            </a:r>
            <a:endParaRPr sz="1700">
              <a:latin typeface="Trebuchet MS"/>
              <a:cs typeface="Trebuchet MS"/>
            </a:endParaRPr>
          </a:p>
          <a:p>
            <a:pPr marL="297180" marR="5080" indent="-284480" algn="just">
              <a:lnSpc>
                <a:spcPct val="99600"/>
              </a:lnSpc>
              <a:spcBef>
                <a:spcPts val="965"/>
              </a:spcBef>
              <a:buClr>
                <a:srgbClr val="90C226"/>
              </a:buClr>
              <a:buSzPct val="82352"/>
              <a:buFont typeface="Arial MT"/>
              <a:buChar char="•"/>
              <a:tabLst>
                <a:tab pos="298450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Concentrating</a:t>
            </a:r>
            <a:r>
              <a:rPr sz="1700" spc="15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700" spc="15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promoting</a:t>
            </a:r>
            <a:r>
              <a:rPr sz="1700" spc="15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shared</a:t>
            </a:r>
            <a:r>
              <a:rPr sz="1700" spc="15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rooms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700" spc="2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discounts</a:t>
            </a:r>
            <a:r>
              <a:rPr sz="1700" spc="2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700" spc="2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increase</a:t>
            </a:r>
            <a:r>
              <a:rPr sz="17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bookings</a:t>
            </a:r>
            <a:r>
              <a:rPr sz="1700" spc="2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700" spc="2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also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acquire</a:t>
            </a:r>
            <a:r>
              <a:rPr sz="1700" spc="1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more</a:t>
            </a:r>
            <a:r>
              <a:rPr sz="1700" spc="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private</a:t>
            </a:r>
            <a:r>
              <a:rPr sz="1700" spc="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listings</a:t>
            </a:r>
            <a:r>
              <a:rPr sz="1700" spc="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700" spc="1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help</a:t>
            </a:r>
            <a:r>
              <a:rPr sz="1700" spc="1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Airbnb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increase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revene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Shared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rooms.</a:t>
            </a:r>
            <a:endParaRPr sz="1700">
              <a:latin typeface="Trebuchet MS"/>
              <a:cs typeface="Trebuchet MS"/>
            </a:endParaRPr>
          </a:p>
          <a:p>
            <a:pPr marL="297180" marR="5080" indent="-284480" algn="just">
              <a:lnSpc>
                <a:spcPct val="99400"/>
              </a:lnSpc>
              <a:spcBef>
                <a:spcPts val="1070"/>
              </a:spcBef>
              <a:buClr>
                <a:srgbClr val="90C226"/>
              </a:buClr>
              <a:buSzPct val="82352"/>
              <a:buFont typeface="Arial MT"/>
              <a:buChar char="•"/>
              <a:tabLst>
                <a:tab pos="298450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Queens</a:t>
            </a:r>
            <a:r>
              <a:rPr sz="1700" spc="1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700" spc="18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Bronx</a:t>
            </a:r>
            <a:r>
              <a:rPr sz="1700" spc="1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contribute</a:t>
            </a:r>
            <a:r>
              <a:rPr sz="1700" spc="18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60%</a:t>
            </a:r>
            <a:r>
              <a:rPr sz="1700" spc="18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each</a:t>
            </a:r>
            <a:r>
              <a:rPr sz="1700" spc="18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to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private</a:t>
            </a:r>
            <a:r>
              <a:rPr sz="17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rooms,</a:t>
            </a:r>
            <a:r>
              <a:rPr sz="1700" spc="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more</a:t>
            </a:r>
            <a:r>
              <a:rPr sz="17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than</a:t>
            </a:r>
            <a:r>
              <a:rPr sz="17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combined</a:t>
            </a:r>
            <a:r>
              <a:rPr sz="1700" spc="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ratio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1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45%</a:t>
            </a:r>
            <a:r>
              <a:rPr sz="1700" spc="1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Whereas,</a:t>
            </a:r>
            <a:r>
              <a:rPr sz="1700" spc="1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Manhattan</a:t>
            </a:r>
            <a:r>
              <a:rPr sz="1700" spc="1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700" spc="1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700" spc="13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higher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contribution</a:t>
            </a:r>
            <a:r>
              <a:rPr sz="17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7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entire</a:t>
            </a:r>
            <a:r>
              <a:rPr sz="17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home</a:t>
            </a:r>
            <a:r>
              <a:rPr sz="1700" spc="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(61%),</a:t>
            </a:r>
            <a:r>
              <a:rPr sz="1700" spc="1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compared 	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7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combined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ratio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52%.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2079" y="3700271"/>
            <a:ext cx="6976872" cy="31424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0901" rIns="0" bIns="0" rtlCol="0">
            <a:spAutoFit/>
          </a:bodyPr>
          <a:lstStyle/>
          <a:p>
            <a:pPr marL="662305" marR="5080" indent="472440">
              <a:lnSpc>
                <a:spcPct val="100800"/>
              </a:lnSpc>
              <a:spcBef>
                <a:spcPts val="75"/>
              </a:spcBef>
            </a:pPr>
            <a:r>
              <a:rPr dirty="0"/>
              <a:t>Price</a:t>
            </a:r>
            <a:r>
              <a:rPr spc="-175" dirty="0"/>
              <a:t> </a:t>
            </a:r>
            <a:r>
              <a:rPr spc="-10" dirty="0"/>
              <a:t>Analysis </a:t>
            </a:r>
            <a:r>
              <a:rPr dirty="0"/>
              <a:t>Neighbourhood</a:t>
            </a:r>
            <a:r>
              <a:rPr spc="-135" dirty="0"/>
              <a:t> </a:t>
            </a:r>
            <a:r>
              <a:rPr spc="-20" dirty="0"/>
              <a:t>wise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912" y="452761"/>
            <a:ext cx="7055265" cy="60900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6073" y="1895855"/>
            <a:ext cx="3696335" cy="22174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815" marR="5715" indent="-285750" algn="just">
              <a:lnSpc>
                <a:spcPts val="2020"/>
              </a:lnSpc>
              <a:spcBef>
                <a:spcPts val="180"/>
              </a:spcBef>
              <a:buClr>
                <a:srgbClr val="90C226"/>
              </a:buClr>
              <a:buSzPct val="82352"/>
              <a:buFont typeface="Wingdings"/>
              <a:buChar char=""/>
              <a:tabLst>
                <a:tab pos="297815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Manhattan</a:t>
            </a:r>
            <a:r>
              <a:rPr sz="1700" spc="4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700" spc="4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4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700" spc="4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range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prices</a:t>
            </a:r>
            <a:r>
              <a:rPr sz="17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listings.</a:t>
            </a:r>
            <a:endParaRPr sz="17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600"/>
              </a:lnSpc>
              <a:spcBef>
                <a:spcPts val="880"/>
              </a:spcBef>
              <a:buClr>
                <a:srgbClr val="90C226"/>
              </a:buClr>
              <a:buSzPct val="82352"/>
              <a:buFont typeface="Wingdings"/>
              <a:buChar char=""/>
              <a:tabLst>
                <a:tab pos="297815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Most</a:t>
            </a:r>
            <a:r>
              <a:rPr sz="1700" spc="29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29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29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outliers</a:t>
            </a:r>
            <a:r>
              <a:rPr sz="1700" spc="29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700" spc="29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Price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column</a:t>
            </a:r>
            <a:r>
              <a:rPr sz="1700" spc="35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700" spc="36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Brooklyn</a:t>
            </a:r>
            <a:r>
              <a:rPr sz="1700" spc="36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Manhattan.</a:t>
            </a:r>
            <a:endParaRPr sz="17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1060"/>
              </a:spcBef>
              <a:buClr>
                <a:srgbClr val="90C226"/>
              </a:buClr>
              <a:buSzPct val="82352"/>
              <a:buFont typeface="Wingdings"/>
              <a:buChar char=""/>
              <a:tabLst>
                <a:tab pos="297815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Bronx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cheapest</a:t>
            </a:r>
            <a:r>
              <a:rPr sz="17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them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all.</a:t>
            </a:r>
            <a:endParaRPr sz="17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Clr>
                <a:srgbClr val="90C226"/>
              </a:buClr>
              <a:buSzPct val="82352"/>
              <a:buFont typeface="Wingdings"/>
              <a:buChar char=""/>
              <a:tabLst>
                <a:tab pos="297815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17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7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see the</a:t>
            </a:r>
            <a:r>
              <a:rPr sz="17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median price</a:t>
            </a:r>
            <a:r>
              <a:rPr sz="17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7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1823" y="4081272"/>
            <a:ext cx="3410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4520" algn="l"/>
                <a:tab pos="2939415" algn="l"/>
              </a:tabLst>
            </a:pP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neighbourhood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groups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lying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073" y="4227576"/>
            <a:ext cx="3695700" cy="78740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60"/>
              </a:spcBef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between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$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80</a:t>
            </a:r>
            <a:r>
              <a:rPr sz="17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$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300.</a:t>
            </a:r>
            <a:endParaRPr sz="1700">
              <a:latin typeface="Trebuchet MS"/>
              <a:cs typeface="Trebuchet MS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Clr>
                <a:srgbClr val="90C226"/>
              </a:buClr>
              <a:buSzPct val="82352"/>
              <a:buFont typeface="Wingdings"/>
              <a:buChar char=""/>
              <a:tabLst>
                <a:tab pos="297815" algn="l"/>
              </a:tabLst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Price</a:t>
            </a:r>
            <a:r>
              <a:rPr sz="1700" spc="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was</a:t>
            </a:r>
            <a:r>
              <a:rPr sz="1700" spc="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highly</a:t>
            </a:r>
            <a:r>
              <a:rPr sz="1700" spc="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positively</a:t>
            </a:r>
            <a:r>
              <a:rPr sz="1700" spc="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skewed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1823" y="4995672"/>
            <a:ext cx="3410585" cy="793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98200"/>
              </a:lnSpc>
              <a:spcBef>
                <a:spcPts val="135"/>
              </a:spcBef>
            </a:pP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so</a:t>
            </a:r>
            <a:r>
              <a:rPr sz="1700" spc="17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median</a:t>
            </a:r>
            <a:r>
              <a:rPr sz="1700" spc="17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was</a:t>
            </a:r>
            <a:r>
              <a:rPr sz="1700" spc="17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very</a:t>
            </a:r>
            <a:r>
              <a:rPr sz="1700" spc="17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close</a:t>
            </a:r>
            <a:r>
              <a:rPr sz="1700" spc="17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lower</a:t>
            </a:r>
            <a:r>
              <a:rPr sz="1700" spc="2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quartile</a:t>
            </a:r>
            <a:r>
              <a:rPr sz="1700" spc="2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with</a:t>
            </a:r>
            <a:r>
              <a:rPr sz="1700" spc="2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some</a:t>
            </a:r>
            <a:r>
              <a:rPr sz="1700" spc="2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outliers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seen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7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/>
                <a:cs typeface="Trebuchet MS"/>
              </a:rPr>
              <a:t>boxplot</a:t>
            </a:r>
            <a:r>
              <a:rPr sz="17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404040"/>
                </a:solidFill>
                <a:latin typeface="Trebuchet MS"/>
                <a:cs typeface="Trebuchet MS"/>
              </a:rPr>
              <a:t>below.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053" rIns="0" bIns="0" rtlCol="0">
            <a:spAutoFit/>
          </a:bodyPr>
          <a:lstStyle/>
          <a:p>
            <a:pPr marL="323850" marR="5080" indent="434975">
              <a:lnSpc>
                <a:spcPct val="100800"/>
              </a:lnSpc>
              <a:spcBef>
                <a:spcPts val="75"/>
              </a:spcBef>
            </a:pPr>
            <a:r>
              <a:rPr dirty="0"/>
              <a:t>Average</a:t>
            </a:r>
            <a:r>
              <a:rPr spc="-105" dirty="0"/>
              <a:t> </a:t>
            </a:r>
            <a:r>
              <a:rPr dirty="0"/>
              <a:t>price</a:t>
            </a:r>
            <a:r>
              <a:rPr spc="-100" dirty="0"/>
              <a:t> </a:t>
            </a:r>
            <a:r>
              <a:rPr spc="-25" dirty="0"/>
              <a:t>of </a:t>
            </a:r>
            <a:r>
              <a:rPr dirty="0"/>
              <a:t>Neighbourhood</a:t>
            </a:r>
            <a:r>
              <a:rPr spc="-135" dirty="0"/>
              <a:t> </a:t>
            </a:r>
            <a:r>
              <a:rPr spc="-10" dirty="0"/>
              <a:t>groups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043" y="488270"/>
            <a:ext cx="7315198" cy="59391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717" y="1748901"/>
            <a:ext cx="4221143" cy="4492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717" y="1748901"/>
            <a:ext cx="4221480" cy="44926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77190" marR="84455" indent="-285750" algn="just">
              <a:lnSpc>
                <a:spcPct val="100000"/>
              </a:lnSpc>
              <a:spcBef>
                <a:spcPts val="27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37719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among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all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neighbourhoods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30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r>
              <a:rPr sz="1800" spc="305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price</a:t>
            </a:r>
            <a:r>
              <a:rPr sz="1800" spc="305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spc="30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listed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properties</a:t>
            </a:r>
            <a:r>
              <a:rPr sz="1800" spc="8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800" spc="9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Manhattan</a:t>
            </a:r>
            <a:r>
              <a:rPr sz="1800" spc="9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800" spc="9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around</a:t>
            </a:r>
            <a:r>
              <a:rPr sz="18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196.9.</a:t>
            </a:r>
            <a:endParaRPr sz="1800">
              <a:latin typeface="Trebuchet MS"/>
              <a:cs typeface="Trebuchet MS"/>
            </a:endParaRPr>
          </a:p>
          <a:p>
            <a:pPr marL="377190" marR="85090" indent="-285750" algn="just">
              <a:lnSpc>
                <a:spcPts val="2090"/>
              </a:lnSpc>
              <a:spcBef>
                <a:spcPts val="118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37719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Brooklyn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second</a:t>
            </a:r>
            <a:r>
              <a:rPr sz="1800" spc="24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with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r>
              <a:rPr sz="18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price</a:t>
            </a:r>
            <a:r>
              <a:rPr sz="18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124.4.</a:t>
            </a:r>
            <a:endParaRPr sz="1800">
              <a:latin typeface="Trebuchet MS"/>
              <a:cs typeface="Trebuchet MS"/>
            </a:endParaRPr>
          </a:p>
          <a:p>
            <a:pPr marL="377190" marR="84455" indent="-285750" algn="just">
              <a:lnSpc>
                <a:spcPct val="100000"/>
              </a:lnSpc>
              <a:spcBef>
                <a:spcPts val="100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37719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Bronx</a:t>
            </a:r>
            <a:r>
              <a:rPr sz="1800" spc="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appears</a:t>
            </a:r>
            <a:r>
              <a:rPr sz="1800" spc="3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800" spc="3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800" spc="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an</a:t>
            </a:r>
            <a:r>
              <a:rPr sz="18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affordable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neighbourhood</a:t>
            </a:r>
            <a:r>
              <a:rPr sz="1800" spc="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1800" spc="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r>
              <a:rPr sz="18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price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1800" spc="2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almost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half</a:t>
            </a:r>
            <a:r>
              <a:rPr sz="1800" spc="23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than</a:t>
            </a:r>
            <a:r>
              <a:rPr sz="1800" spc="24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Manhattan’s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r>
              <a:rPr sz="18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price.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413" rIns="0" bIns="0" rtlCol="0">
            <a:spAutoFit/>
          </a:bodyPr>
          <a:lstStyle/>
          <a:p>
            <a:pPr marL="12700" marR="5080" indent="264160">
              <a:lnSpc>
                <a:spcPct val="100800"/>
              </a:lnSpc>
              <a:spcBef>
                <a:spcPts val="75"/>
              </a:spcBef>
            </a:pPr>
            <a:r>
              <a:rPr dirty="0"/>
              <a:t>Customer</a:t>
            </a:r>
            <a:r>
              <a:rPr spc="-50" dirty="0"/>
              <a:t> </a:t>
            </a:r>
            <a:r>
              <a:rPr dirty="0"/>
              <a:t>Booking</a:t>
            </a:r>
            <a:r>
              <a:rPr spc="-50" dirty="0"/>
              <a:t> </a:t>
            </a:r>
            <a:r>
              <a:rPr spc="-20" dirty="0"/>
              <a:t>with </a:t>
            </a:r>
            <a:r>
              <a:rPr dirty="0"/>
              <a:t>respect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minimum</a:t>
            </a:r>
            <a:r>
              <a:rPr spc="-25" dirty="0"/>
              <a:t> </a:t>
            </a:r>
            <a:r>
              <a:rPr spc="-10" dirty="0"/>
              <a:t>nights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581" y="1678940"/>
            <a:ext cx="4072890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 algn="just">
              <a:lnSpc>
                <a:spcPct val="100000"/>
              </a:lnSpc>
              <a:spcBef>
                <a:spcPts val="100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18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8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see</a:t>
            </a:r>
            <a:r>
              <a:rPr sz="18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prominent</a:t>
            </a:r>
            <a:r>
              <a:rPr sz="1800" spc="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spike</a:t>
            </a:r>
            <a:r>
              <a:rPr sz="1800" spc="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8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30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days,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would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800" spc="21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because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customers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would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rent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out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5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monthly</a:t>
            </a:r>
            <a:r>
              <a:rPr sz="1800" spc="2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basis.</a:t>
            </a:r>
            <a:r>
              <a:rPr sz="1800" spc="22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22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listings</a:t>
            </a:r>
            <a:r>
              <a:rPr sz="1800" spc="21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with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Minimum</a:t>
            </a:r>
            <a:r>
              <a:rPr sz="18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nights</a:t>
            </a:r>
            <a:r>
              <a:rPr sz="1800" spc="3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1-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5</a:t>
            </a:r>
            <a:r>
              <a:rPr sz="18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18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3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most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18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bookings.</a:t>
            </a:r>
            <a:endParaRPr sz="18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400"/>
              </a:lnSpc>
              <a:spcBef>
                <a:spcPts val="1045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We</a:t>
            </a:r>
            <a:r>
              <a:rPr sz="1800" spc="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800" spc="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also</a:t>
            </a:r>
            <a:r>
              <a:rPr sz="1800" spc="3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see</a:t>
            </a:r>
            <a:r>
              <a:rPr sz="1800" spc="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small</a:t>
            </a:r>
            <a:r>
              <a:rPr sz="1800" spc="3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spikes,</a:t>
            </a:r>
            <a:r>
              <a:rPr sz="1800" spc="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this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800" spc="36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also</a:t>
            </a:r>
            <a:r>
              <a:rPr sz="1800" spc="36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800" spc="36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explained</a:t>
            </a:r>
            <a:r>
              <a:rPr sz="1800" spc="36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r>
              <a:rPr sz="1800" spc="360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monthly</a:t>
            </a:r>
            <a:r>
              <a:rPr sz="18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rent</a:t>
            </a:r>
            <a:r>
              <a:rPr sz="18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taking</a:t>
            </a:r>
            <a:r>
              <a:rPr sz="1800" spc="2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trend</a:t>
            </a:r>
            <a:r>
              <a:rPr sz="18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after</a:t>
            </a:r>
            <a:r>
              <a:rPr sz="1800" spc="2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30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days.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0581" y="4678171"/>
            <a:ext cx="139192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7815" marR="5080" indent="-285750">
              <a:lnSpc>
                <a:spcPct val="101099"/>
              </a:lnSpc>
              <a:spcBef>
                <a:spcPts val="75"/>
              </a:spcBef>
              <a:buClr>
                <a:srgbClr val="90C226"/>
              </a:buClr>
              <a:buSzPct val="77777"/>
              <a:buFont typeface="Wingdings"/>
              <a:buChar char=""/>
              <a:tabLst>
                <a:tab pos="297815" algn="l"/>
              </a:tabLst>
            </a:pP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Manhattan number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0468" y="4678171"/>
            <a:ext cx="268287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37160">
              <a:lnSpc>
                <a:spcPct val="101099"/>
              </a:lnSpc>
              <a:spcBef>
                <a:spcPts val="75"/>
              </a:spcBef>
              <a:tabLst>
                <a:tab pos="471805" algn="l"/>
                <a:tab pos="540385" algn="l"/>
                <a:tab pos="1102995" algn="l"/>
                <a:tab pos="1379855" algn="l"/>
                <a:tab pos="1784985" algn="l"/>
                <a:tab pos="2024380" algn="l"/>
              </a:tabLst>
            </a:pPr>
            <a:r>
              <a:rPr sz="1800" spc="-50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Queens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have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higher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	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30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day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bookings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330" y="5235955"/>
            <a:ext cx="3787140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400"/>
              </a:lnSpc>
              <a:spcBef>
                <a:spcPts val="11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compared</a:t>
            </a:r>
            <a:r>
              <a:rPr sz="18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sz="1800" spc="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others.</a:t>
            </a:r>
            <a:r>
              <a:rPr sz="1800" spc="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reason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could</a:t>
            </a:r>
            <a:r>
              <a:rPr sz="18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either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tourists</a:t>
            </a:r>
            <a:r>
              <a:rPr sz="18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booking</a:t>
            </a:r>
            <a:r>
              <a:rPr sz="18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long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stays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mid-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level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employees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who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opt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budget</a:t>
            </a:r>
            <a:r>
              <a:rPr sz="1800" spc="200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bookings</a:t>
            </a:r>
            <a:r>
              <a:rPr sz="1800" spc="204" dirty="0">
                <a:solidFill>
                  <a:srgbClr val="404040"/>
                </a:solidFill>
                <a:latin typeface="Trebuchet MS"/>
                <a:cs typeface="Trebuchet MS"/>
              </a:rPr>
              <a:t>   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due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company</a:t>
            </a:r>
            <a:r>
              <a:rPr sz="18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visits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266" y="514923"/>
            <a:ext cx="7466119" cy="5974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664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MT</vt:lpstr>
      <vt:lpstr>Calibri</vt:lpstr>
      <vt:lpstr>Tahoma</vt:lpstr>
      <vt:lpstr>Trebuchet MS</vt:lpstr>
      <vt:lpstr>Wingdings</vt:lpstr>
      <vt:lpstr>Office Theme</vt:lpstr>
      <vt:lpstr>Storytelling Case Study: Airbnb, NY</vt:lpstr>
      <vt:lpstr>Objective:</vt:lpstr>
      <vt:lpstr>Background</vt:lpstr>
      <vt:lpstr>Data Preparation</vt:lpstr>
      <vt:lpstr>Top 10 Host</vt:lpstr>
      <vt:lpstr>Room type with respect to Neighbourhood group</vt:lpstr>
      <vt:lpstr>Price Analysis Neighbourhood wise</vt:lpstr>
      <vt:lpstr>Average price of Neighbourhood groups</vt:lpstr>
      <vt:lpstr>Customer Booking with respect to minimum nights</vt:lpstr>
      <vt:lpstr>Popular Neighborhoods</vt:lpstr>
      <vt:lpstr>Neighbourhood vs Availability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Mondal, Biplab</cp:lastModifiedBy>
  <cp:revision>1</cp:revision>
  <dcterms:created xsi:type="dcterms:W3CDTF">2025-01-15T10:31:58Z</dcterms:created>
  <dcterms:modified xsi:type="dcterms:W3CDTF">2025-01-15T10:37:46Z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2024-01-09T00:00:00Z</vt:filetime>
  </property>
  <property fmtid="{D5CDD505-2E9C-101B-9397-08002B2CF9AE}" pid="3" name="LastSaved">
    <vt:filetime>2025-01-15T00:00:00Z</vt:filetime>
  </property>
  <property fmtid="{D5CDD505-2E9C-101B-9397-08002B2CF9AE}" pid="4" name="Producer">
    <vt:lpwstr>macOS Version 14.2.1 (Build 23C71) Quartz PDFContext</vt:lpwstr>
  </property>
</Properties>
</file>